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18288000" cy="10287000"/>
  <p:notesSz cx="6858000" cy="9144000"/>
  <p:embeddedFontLst>
    <p:embeddedFont>
      <p:font typeface="210 네버랜드" panose="020B0600000101010101" charset="-127"/>
      <p:regular r:id="rId9"/>
    </p:embeddedFont>
    <p:embeddedFont>
      <p:font typeface="210 네버랜드 Bold" panose="020B0600000101010101" charset="-127"/>
      <p:regular r:id="rId10"/>
    </p:embeddedFont>
    <p:embeddedFont>
      <p:font typeface="맑은 고딕" panose="020B0503020000020004" pitchFamily="50" charset="-127"/>
      <p:regular r:id="rId11"/>
      <p:bold r:id="rId1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6" d="100"/>
          <a:sy n="56" d="100"/>
        </p:scale>
        <p:origin x="378" y="3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재현 송" userId="39e2488ab7b2e900" providerId="LiveId" clId="{64D377B2-5D25-4D10-8E3D-55024FE74AA4}"/>
    <pc:docChg chg="modSld">
      <pc:chgData name="재현 송" userId="39e2488ab7b2e900" providerId="LiveId" clId="{64D377B2-5D25-4D10-8E3D-55024FE74AA4}" dt="2024-04-17T14:18:46.588" v="0" actId="1076"/>
      <pc:docMkLst>
        <pc:docMk/>
      </pc:docMkLst>
      <pc:sldChg chg="modSp mod">
        <pc:chgData name="재현 송" userId="39e2488ab7b2e900" providerId="LiveId" clId="{64D377B2-5D25-4D10-8E3D-55024FE74AA4}" dt="2024-04-17T14:18:46.588" v="0" actId="1076"/>
        <pc:sldMkLst>
          <pc:docMk/>
          <pc:sldMk cId="0" sldId="260"/>
        </pc:sldMkLst>
        <pc:spChg chg="mod">
          <ac:chgData name="재현 송" userId="39e2488ab7b2e900" providerId="LiveId" clId="{64D377B2-5D25-4D10-8E3D-55024FE74AA4}" dt="2024-04-17T14:18:46.588" v="0" actId="1076"/>
          <ac:spMkLst>
            <pc:docMk/>
            <pc:sldMk cId="0" sldId="260"/>
            <ac:spMk id="6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9B4AC4-D485-4015-A1EC-EC5D5BDC18CC}" type="datetimeFigureOut">
              <a:rPr lang="ko-KR" altLang="en-US" smtClean="0"/>
              <a:t>2024-04-18(Thu)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05E9EF-41DD-4CFD-983D-06CBB5640A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51232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05E9EF-41DD-4CFD-983D-06CBB5640AF6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5436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2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028700" cy="1028700"/>
          </a:xfrm>
          <a:custGeom>
            <a:avLst/>
            <a:gdLst/>
            <a:ahLst/>
            <a:cxnLst/>
            <a:rect l="l" t="t" r="r" b="b"/>
            <a:pathLst>
              <a:path w="1028700" h="1028700">
                <a:moveTo>
                  <a:pt x="1028700" y="0"/>
                </a:moveTo>
                <a:lnTo>
                  <a:pt x="0" y="0"/>
                </a:lnTo>
                <a:lnTo>
                  <a:pt x="0" y="1028700"/>
                </a:lnTo>
                <a:lnTo>
                  <a:pt x="1028700" y="1028700"/>
                </a:lnTo>
                <a:lnTo>
                  <a:pt x="102870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AutoShape 3"/>
          <p:cNvSpPr/>
          <p:nvPr/>
        </p:nvSpPr>
        <p:spPr>
          <a:xfrm rot="5400000">
            <a:off x="-3605352" y="5652265"/>
            <a:ext cx="9258579" cy="0"/>
          </a:xfrm>
          <a:prstGeom prst="line">
            <a:avLst/>
          </a:prstGeom>
          <a:ln w="9525" cap="flat">
            <a:solidFill>
              <a:srgbClr val="2D2D2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 rot="-10800000">
            <a:off x="1028700" y="1008688"/>
            <a:ext cx="17259300" cy="0"/>
          </a:xfrm>
          <a:prstGeom prst="line">
            <a:avLst/>
          </a:prstGeom>
          <a:ln w="9525" cap="flat">
            <a:solidFill>
              <a:srgbClr val="2D2D2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TextBox 5"/>
          <p:cNvSpPr txBox="1"/>
          <p:nvPr/>
        </p:nvSpPr>
        <p:spPr>
          <a:xfrm>
            <a:off x="1993519" y="2913708"/>
            <a:ext cx="5380814" cy="13180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893"/>
              </a:lnSpc>
            </a:pPr>
            <a:r>
              <a:rPr lang="en-US" sz="9893">
                <a:solidFill>
                  <a:srgbClr val="2D2D2D"/>
                </a:solidFill>
                <a:ea typeface="210 네버랜드"/>
              </a:rPr>
              <a:t>가상현실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3743770" y="7220916"/>
            <a:ext cx="3829299" cy="17598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82"/>
              </a:lnSpc>
            </a:pPr>
            <a:r>
              <a:rPr lang="en-US" sz="3915">
                <a:solidFill>
                  <a:srgbClr val="2D2D2D"/>
                </a:solidFill>
                <a:latin typeface="210 네버랜드"/>
                <a:ea typeface="210 네버랜드"/>
              </a:rPr>
              <a:t>5팀</a:t>
            </a:r>
          </a:p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2D2D2D"/>
                </a:solidFill>
                <a:latin typeface="210 네버랜드"/>
                <a:ea typeface="210 네버랜드"/>
              </a:rPr>
              <a:t>202114220 김종권</a:t>
            </a:r>
          </a:p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2D2D2D"/>
                </a:solidFill>
                <a:latin typeface="210 네버랜드"/>
                <a:ea typeface="210 네버랜드"/>
              </a:rPr>
              <a:t>202114226 송재현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028700" cy="1028700"/>
          </a:xfrm>
          <a:custGeom>
            <a:avLst/>
            <a:gdLst/>
            <a:ahLst/>
            <a:cxnLst/>
            <a:rect l="l" t="t" r="r" b="b"/>
            <a:pathLst>
              <a:path w="1028700" h="1028700">
                <a:moveTo>
                  <a:pt x="1028700" y="0"/>
                </a:moveTo>
                <a:lnTo>
                  <a:pt x="0" y="0"/>
                </a:lnTo>
                <a:lnTo>
                  <a:pt x="0" y="1028700"/>
                </a:lnTo>
                <a:lnTo>
                  <a:pt x="1028700" y="1028700"/>
                </a:lnTo>
                <a:lnTo>
                  <a:pt x="102870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1014412" y="803900"/>
            <a:ext cx="0" cy="9258579"/>
          </a:xfrm>
          <a:prstGeom prst="line">
            <a:avLst/>
          </a:prstGeom>
          <a:ln w="9525" cap="flat">
            <a:solidFill>
              <a:srgbClr val="2D2D2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 rot="-10800000">
            <a:off x="1028700" y="1008688"/>
            <a:ext cx="17259300" cy="0"/>
          </a:xfrm>
          <a:prstGeom prst="line">
            <a:avLst/>
          </a:prstGeom>
          <a:ln w="9525" cap="flat">
            <a:solidFill>
              <a:srgbClr val="2D2D2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TextBox 5"/>
          <p:cNvSpPr txBox="1"/>
          <p:nvPr/>
        </p:nvSpPr>
        <p:spPr>
          <a:xfrm>
            <a:off x="1318306" y="1528897"/>
            <a:ext cx="14343935" cy="10794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000"/>
              </a:lnSpc>
            </a:pPr>
            <a:r>
              <a:rPr lang="en-US" sz="8000" dirty="0" err="1">
                <a:solidFill>
                  <a:srgbClr val="2D2D2D"/>
                </a:solidFill>
                <a:ea typeface="210 네버랜드 Bold"/>
              </a:rPr>
              <a:t>시각적</a:t>
            </a:r>
            <a:r>
              <a:rPr lang="en-US" sz="8000" dirty="0">
                <a:solidFill>
                  <a:srgbClr val="2D2D2D"/>
                </a:solidFill>
                <a:ea typeface="210 네버랜드 Bold"/>
              </a:rPr>
              <a:t> </a:t>
            </a:r>
            <a:r>
              <a:rPr lang="en-US" sz="8000" dirty="0" err="1">
                <a:solidFill>
                  <a:srgbClr val="2D2D2D"/>
                </a:solidFill>
                <a:ea typeface="210 네버랜드 Bold"/>
              </a:rPr>
              <a:t>활용</a:t>
            </a:r>
            <a:endParaRPr lang="en-US" sz="8000" dirty="0">
              <a:solidFill>
                <a:srgbClr val="2D2D2D"/>
              </a:solidFill>
              <a:ea typeface="210 네버랜드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783402" y="3300510"/>
            <a:ext cx="12599555" cy="4740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99"/>
              </a:lnSpc>
            </a:pPr>
            <a:endParaRPr dirty="0"/>
          </a:p>
          <a:p>
            <a:pPr>
              <a:lnSpc>
                <a:spcPts val="2499"/>
              </a:lnSpc>
            </a:pPr>
            <a:endParaRPr dirty="0"/>
          </a:p>
          <a:p>
            <a:pPr>
              <a:lnSpc>
                <a:spcPts val="2499"/>
              </a:lnSpc>
            </a:pPr>
            <a:r>
              <a:rPr lang="en-US" sz="2499" dirty="0" err="1">
                <a:solidFill>
                  <a:srgbClr val="2D2D2D"/>
                </a:solidFill>
                <a:ea typeface="210 네버랜드"/>
              </a:rPr>
              <a:t>밝은</a:t>
            </a:r>
            <a:r>
              <a:rPr lang="en-US" sz="2499" dirty="0">
                <a:solidFill>
                  <a:srgbClr val="2D2D2D"/>
                </a:solidFill>
                <a:ea typeface="210 네버랜드"/>
              </a:rPr>
              <a:t> </a:t>
            </a:r>
            <a:r>
              <a:rPr lang="en-US" sz="2499" dirty="0" err="1">
                <a:solidFill>
                  <a:srgbClr val="2D2D2D"/>
                </a:solidFill>
                <a:ea typeface="210 네버랜드"/>
              </a:rPr>
              <a:t>곳에서</a:t>
            </a:r>
            <a:r>
              <a:rPr lang="en-US" sz="2499" dirty="0">
                <a:solidFill>
                  <a:srgbClr val="2D2D2D"/>
                </a:solidFill>
                <a:ea typeface="210 네버랜드"/>
              </a:rPr>
              <a:t> </a:t>
            </a:r>
            <a:r>
              <a:rPr lang="en-US" sz="2499" dirty="0" err="1">
                <a:solidFill>
                  <a:srgbClr val="2D2D2D"/>
                </a:solidFill>
                <a:ea typeface="210 네버랜드"/>
              </a:rPr>
              <a:t>갑자기</a:t>
            </a:r>
            <a:r>
              <a:rPr lang="en-US" sz="2499" dirty="0">
                <a:solidFill>
                  <a:srgbClr val="2D2D2D"/>
                </a:solidFill>
                <a:ea typeface="210 네버랜드"/>
              </a:rPr>
              <a:t> </a:t>
            </a:r>
            <a:r>
              <a:rPr lang="en-US" sz="2499" dirty="0" err="1">
                <a:solidFill>
                  <a:srgbClr val="2D2D2D"/>
                </a:solidFill>
                <a:ea typeface="210 네버랜드"/>
              </a:rPr>
              <a:t>어두운</a:t>
            </a:r>
            <a:r>
              <a:rPr lang="en-US" sz="2499" dirty="0">
                <a:solidFill>
                  <a:srgbClr val="2D2D2D"/>
                </a:solidFill>
                <a:ea typeface="210 네버랜드"/>
              </a:rPr>
              <a:t> </a:t>
            </a:r>
            <a:r>
              <a:rPr lang="en-US" sz="2499" dirty="0" err="1">
                <a:solidFill>
                  <a:srgbClr val="2D2D2D"/>
                </a:solidFill>
                <a:ea typeface="210 네버랜드"/>
              </a:rPr>
              <a:t>곳으로</a:t>
            </a:r>
            <a:r>
              <a:rPr lang="en-US" sz="2499" dirty="0">
                <a:solidFill>
                  <a:srgbClr val="2D2D2D"/>
                </a:solidFill>
                <a:ea typeface="210 네버랜드"/>
              </a:rPr>
              <a:t> </a:t>
            </a:r>
            <a:r>
              <a:rPr lang="en-US" sz="2499" dirty="0" err="1">
                <a:solidFill>
                  <a:srgbClr val="2D2D2D"/>
                </a:solidFill>
                <a:ea typeface="210 네버랜드"/>
              </a:rPr>
              <a:t>이동할</a:t>
            </a:r>
            <a:r>
              <a:rPr lang="en-US" sz="2499" dirty="0">
                <a:solidFill>
                  <a:srgbClr val="2D2D2D"/>
                </a:solidFill>
                <a:ea typeface="210 네버랜드"/>
              </a:rPr>
              <a:t> 때 </a:t>
            </a:r>
            <a:r>
              <a:rPr lang="en-US" sz="2499" dirty="0" err="1">
                <a:solidFill>
                  <a:srgbClr val="2D2D2D"/>
                </a:solidFill>
                <a:ea typeface="210 네버랜드"/>
              </a:rPr>
              <a:t>일어나는</a:t>
            </a:r>
            <a:r>
              <a:rPr lang="en-US" sz="2499" dirty="0">
                <a:solidFill>
                  <a:srgbClr val="2D2D2D"/>
                </a:solidFill>
                <a:ea typeface="210 네버랜드"/>
              </a:rPr>
              <a:t> </a:t>
            </a:r>
            <a:r>
              <a:rPr lang="en-US" sz="2499" dirty="0" err="1">
                <a:solidFill>
                  <a:srgbClr val="2D2D2D"/>
                </a:solidFill>
                <a:ea typeface="210 네버랜드"/>
              </a:rPr>
              <a:t>현상</a:t>
            </a:r>
            <a:endParaRPr lang="en-US" sz="2499" dirty="0">
              <a:solidFill>
                <a:srgbClr val="2D2D2D"/>
              </a:solidFill>
              <a:ea typeface="210 네버랜드"/>
            </a:endParaRPr>
          </a:p>
          <a:p>
            <a:pPr>
              <a:lnSpc>
                <a:spcPts val="2499"/>
              </a:lnSpc>
            </a:pPr>
            <a:endParaRPr lang="en-US" sz="2499" dirty="0">
              <a:solidFill>
                <a:srgbClr val="2D2D2D"/>
              </a:solidFill>
              <a:ea typeface="210 네버랜드"/>
            </a:endParaRPr>
          </a:p>
          <a:p>
            <a:pPr>
              <a:lnSpc>
                <a:spcPts val="2499"/>
              </a:lnSpc>
            </a:pPr>
            <a:r>
              <a:rPr lang="en-US" sz="2499" dirty="0" err="1">
                <a:solidFill>
                  <a:srgbClr val="2D2D2D"/>
                </a:solidFill>
                <a:ea typeface="210 네버랜드"/>
              </a:rPr>
              <a:t>동굴에</a:t>
            </a:r>
            <a:r>
              <a:rPr lang="en-US" sz="2499" dirty="0">
                <a:solidFill>
                  <a:srgbClr val="2D2D2D"/>
                </a:solidFill>
                <a:ea typeface="210 네버랜드"/>
              </a:rPr>
              <a:t> </a:t>
            </a:r>
            <a:r>
              <a:rPr lang="en-US" sz="2499" dirty="0" err="1">
                <a:solidFill>
                  <a:srgbClr val="2D2D2D"/>
                </a:solidFill>
                <a:ea typeface="210 네버랜드"/>
              </a:rPr>
              <a:t>입장하고</a:t>
            </a:r>
            <a:r>
              <a:rPr lang="en-US" sz="2499" dirty="0">
                <a:solidFill>
                  <a:srgbClr val="2D2D2D"/>
                </a:solidFill>
                <a:ea typeface="210 네버랜드"/>
              </a:rPr>
              <a:t> </a:t>
            </a:r>
            <a:r>
              <a:rPr lang="en-US" sz="2499" dirty="0" err="1">
                <a:solidFill>
                  <a:srgbClr val="2D2D2D"/>
                </a:solidFill>
                <a:ea typeface="210 네버랜드"/>
              </a:rPr>
              <a:t>처음</a:t>
            </a:r>
            <a:r>
              <a:rPr lang="en-US" sz="2499" dirty="0">
                <a:solidFill>
                  <a:srgbClr val="2D2D2D"/>
                </a:solidFill>
                <a:ea typeface="210 네버랜드"/>
              </a:rPr>
              <a:t> 몇 </a:t>
            </a:r>
            <a:r>
              <a:rPr lang="en-US" sz="2499" dirty="0" err="1">
                <a:solidFill>
                  <a:srgbClr val="2D2D2D"/>
                </a:solidFill>
                <a:ea typeface="210 네버랜드"/>
              </a:rPr>
              <a:t>초간</a:t>
            </a:r>
            <a:r>
              <a:rPr lang="en-US" sz="2499" dirty="0">
                <a:solidFill>
                  <a:srgbClr val="2D2D2D"/>
                </a:solidFill>
                <a:ea typeface="210 네버랜드"/>
              </a:rPr>
              <a:t> </a:t>
            </a:r>
            <a:r>
              <a:rPr lang="en-US" sz="2499" dirty="0" err="1">
                <a:solidFill>
                  <a:srgbClr val="2D2D2D"/>
                </a:solidFill>
                <a:ea typeface="210 네버랜드"/>
              </a:rPr>
              <a:t>화면</a:t>
            </a:r>
            <a:r>
              <a:rPr lang="en-US" sz="2499" dirty="0">
                <a:solidFill>
                  <a:srgbClr val="2D2D2D"/>
                </a:solidFill>
                <a:ea typeface="210 네버랜드"/>
              </a:rPr>
              <a:t> </a:t>
            </a:r>
            <a:r>
              <a:rPr lang="en-US" sz="2499" dirty="0" err="1">
                <a:solidFill>
                  <a:srgbClr val="2D2D2D"/>
                </a:solidFill>
                <a:ea typeface="210 네버랜드"/>
              </a:rPr>
              <a:t>밝기를</a:t>
            </a:r>
            <a:r>
              <a:rPr lang="en-US" sz="2499" dirty="0">
                <a:solidFill>
                  <a:srgbClr val="2D2D2D"/>
                </a:solidFill>
                <a:ea typeface="210 네버랜드"/>
              </a:rPr>
              <a:t> </a:t>
            </a:r>
            <a:r>
              <a:rPr lang="en-US" sz="2499" dirty="0" err="1">
                <a:solidFill>
                  <a:srgbClr val="2D2D2D"/>
                </a:solidFill>
                <a:ea typeface="210 네버랜드"/>
              </a:rPr>
              <a:t>크게</a:t>
            </a:r>
            <a:r>
              <a:rPr lang="en-US" sz="2499" dirty="0">
                <a:solidFill>
                  <a:srgbClr val="2D2D2D"/>
                </a:solidFill>
                <a:ea typeface="210 네버랜드"/>
              </a:rPr>
              <a:t> </a:t>
            </a:r>
            <a:r>
              <a:rPr lang="en-US" sz="2499" dirty="0" err="1">
                <a:solidFill>
                  <a:srgbClr val="2D2D2D"/>
                </a:solidFill>
                <a:ea typeface="210 네버랜드"/>
              </a:rPr>
              <a:t>낮췄다가</a:t>
            </a:r>
            <a:r>
              <a:rPr lang="en-US" sz="2499" dirty="0">
                <a:solidFill>
                  <a:srgbClr val="2D2D2D"/>
                </a:solidFill>
                <a:ea typeface="210 네버랜드"/>
              </a:rPr>
              <a:t> </a:t>
            </a:r>
            <a:r>
              <a:rPr lang="en-US" sz="2499" dirty="0" err="1">
                <a:solidFill>
                  <a:srgbClr val="2D2D2D"/>
                </a:solidFill>
                <a:ea typeface="210 네버랜드"/>
              </a:rPr>
              <a:t>서서히</a:t>
            </a:r>
            <a:r>
              <a:rPr lang="en-US" sz="2499" dirty="0">
                <a:solidFill>
                  <a:srgbClr val="2D2D2D"/>
                </a:solidFill>
                <a:ea typeface="210 네버랜드"/>
              </a:rPr>
              <a:t> </a:t>
            </a:r>
            <a:r>
              <a:rPr lang="en-US" sz="2499" dirty="0" err="1">
                <a:solidFill>
                  <a:srgbClr val="2D2D2D"/>
                </a:solidFill>
                <a:ea typeface="210 네버랜드"/>
              </a:rPr>
              <a:t>증가시키는</a:t>
            </a:r>
            <a:r>
              <a:rPr lang="en-US" sz="2499" dirty="0">
                <a:solidFill>
                  <a:srgbClr val="2D2D2D"/>
                </a:solidFill>
                <a:ea typeface="210 네버랜드"/>
              </a:rPr>
              <a:t> </a:t>
            </a:r>
            <a:r>
              <a:rPr lang="en-US" sz="2499" dirty="0" err="1">
                <a:solidFill>
                  <a:srgbClr val="2D2D2D"/>
                </a:solidFill>
                <a:ea typeface="210 네버랜드"/>
              </a:rPr>
              <a:t>방법을</a:t>
            </a:r>
            <a:r>
              <a:rPr lang="en-US" sz="2499" dirty="0">
                <a:solidFill>
                  <a:srgbClr val="2D2D2D"/>
                </a:solidFill>
                <a:ea typeface="210 네버랜드"/>
              </a:rPr>
              <a:t> </a:t>
            </a:r>
            <a:r>
              <a:rPr lang="en-US" sz="2499" dirty="0" err="1">
                <a:solidFill>
                  <a:srgbClr val="2D2D2D"/>
                </a:solidFill>
                <a:ea typeface="210 네버랜드"/>
              </a:rPr>
              <a:t>고려</a:t>
            </a:r>
            <a:endParaRPr lang="en-US" sz="2499" dirty="0">
              <a:solidFill>
                <a:srgbClr val="2D2D2D"/>
              </a:solidFill>
              <a:ea typeface="210 네버랜드"/>
            </a:endParaRPr>
          </a:p>
          <a:p>
            <a:pPr>
              <a:lnSpc>
                <a:spcPts val="2499"/>
              </a:lnSpc>
            </a:pPr>
            <a:endParaRPr lang="en-US" sz="2499" dirty="0">
              <a:solidFill>
                <a:srgbClr val="2D2D2D"/>
              </a:solidFill>
              <a:ea typeface="210 네버랜드"/>
            </a:endParaRPr>
          </a:p>
          <a:p>
            <a:pPr>
              <a:lnSpc>
                <a:spcPts val="2499"/>
              </a:lnSpc>
            </a:pPr>
            <a:endParaRPr lang="en-US" sz="2499" dirty="0">
              <a:solidFill>
                <a:srgbClr val="2D2D2D"/>
              </a:solidFill>
              <a:ea typeface="210 네버랜드"/>
            </a:endParaRPr>
          </a:p>
          <a:p>
            <a:pPr>
              <a:lnSpc>
                <a:spcPts val="2499"/>
              </a:lnSpc>
            </a:pPr>
            <a:endParaRPr lang="en-US" sz="2499" dirty="0">
              <a:solidFill>
                <a:srgbClr val="2D2D2D"/>
              </a:solidFill>
              <a:ea typeface="210 네버랜드"/>
            </a:endParaRPr>
          </a:p>
          <a:p>
            <a:pPr>
              <a:lnSpc>
                <a:spcPts val="2499"/>
              </a:lnSpc>
            </a:pPr>
            <a:endParaRPr lang="en-US" sz="2499" dirty="0">
              <a:solidFill>
                <a:srgbClr val="2D2D2D"/>
              </a:solidFill>
              <a:ea typeface="210 네버랜드"/>
            </a:endParaRPr>
          </a:p>
          <a:p>
            <a:pPr>
              <a:lnSpc>
                <a:spcPts val="2499"/>
              </a:lnSpc>
            </a:pPr>
            <a:endParaRPr lang="en-US" sz="2499" dirty="0">
              <a:solidFill>
                <a:srgbClr val="2D2D2D"/>
              </a:solidFill>
              <a:ea typeface="210 네버랜드"/>
            </a:endParaRPr>
          </a:p>
          <a:p>
            <a:pPr>
              <a:lnSpc>
                <a:spcPts val="2499"/>
              </a:lnSpc>
            </a:pPr>
            <a:endParaRPr lang="en-US" sz="2499" dirty="0">
              <a:solidFill>
                <a:srgbClr val="2D2D2D"/>
              </a:solidFill>
              <a:ea typeface="210 네버랜드"/>
            </a:endParaRPr>
          </a:p>
          <a:p>
            <a:pPr>
              <a:lnSpc>
                <a:spcPts val="2499"/>
              </a:lnSpc>
            </a:pPr>
            <a:endParaRPr lang="en-US" sz="2499" dirty="0">
              <a:solidFill>
                <a:srgbClr val="2D2D2D"/>
              </a:solidFill>
              <a:ea typeface="210 네버랜드"/>
            </a:endParaRPr>
          </a:p>
          <a:p>
            <a:pPr>
              <a:lnSpc>
                <a:spcPts val="2499"/>
              </a:lnSpc>
            </a:pPr>
            <a:endParaRPr lang="en-US" sz="2499" dirty="0">
              <a:solidFill>
                <a:srgbClr val="2D2D2D"/>
              </a:solidFill>
              <a:ea typeface="210 네버랜드"/>
            </a:endParaRPr>
          </a:p>
          <a:p>
            <a:pPr>
              <a:lnSpc>
                <a:spcPts val="2499"/>
              </a:lnSpc>
            </a:pPr>
            <a:endParaRPr lang="en-US" sz="2499" dirty="0">
              <a:solidFill>
                <a:srgbClr val="2D2D2D"/>
              </a:solidFill>
              <a:ea typeface="210 네버랜드"/>
            </a:endParaRPr>
          </a:p>
          <a:p>
            <a:pPr>
              <a:lnSpc>
                <a:spcPts val="2499"/>
              </a:lnSpc>
            </a:pPr>
            <a:endParaRPr lang="en-US" sz="2499" dirty="0">
              <a:solidFill>
                <a:srgbClr val="2D2D2D"/>
              </a:solidFill>
              <a:ea typeface="210 네버랜드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318306" y="2960785"/>
            <a:ext cx="7867413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51" lvl="1">
              <a:lnSpc>
                <a:spcPts val="5000"/>
              </a:lnSpc>
            </a:pPr>
            <a:r>
              <a:rPr lang="en-US" sz="5000" dirty="0">
                <a:solidFill>
                  <a:srgbClr val="2D2D2D"/>
                </a:solidFill>
                <a:latin typeface="210 네버랜드"/>
                <a:ea typeface="210 네버랜드"/>
              </a:rPr>
              <a:t>1. </a:t>
            </a:r>
            <a:r>
              <a:rPr lang="en-US" sz="5000" dirty="0" err="1">
                <a:solidFill>
                  <a:srgbClr val="2D2D2D"/>
                </a:solidFill>
                <a:ea typeface="210 네버랜드"/>
              </a:rPr>
              <a:t>암순응</a:t>
            </a:r>
            <a:endParaRPr lang="en-US" sz="5000" dirty="0">
              <a:solidFill>
                <a:srgbClr val="2D2D2D"/>
              </a:solidFill>
              <a:ea typeface="210 네버랜드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783402" y="5349972"/>
            <a:ext cx="7867413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00"/>
              </a:lnSpc>
            </a:pPr>
            <a:r>
              <a:rPr lang="en-US" sz="5000" dirty="0">
                <a:solidFill>
                  <a:srgbClr val="2D2D2D"/>
                </a:solidFill>
                <a:latin typeface="210 네버랜드"/>
                <a:ea typeface="210 네버랜드"/>
              </a:rPr>
              <a:t>2. </a:t>
            </a:r>
            <a:r>
              <a:rPr lang="en-US" sz="5000" dirty="0" err="1">
                <a:solidFill>
                  <a:srgbClr val="2D2D2D"/>
                </a:solidFill>
                <a:latin typeface="210 네버랜드"/>
                <a:ea typeface="210 네버랜드"/>
              </a:rPr>
              <a:t>직사광의</a:t>
            </a:r>
            <a:r>
              <a:rPr lang="en-US" sz="5000" dirty="0">
                <a:solidFill>
                  <a:srgbClr val="2D2D2D"/>
                </a:solidFill>
                <a:latin typeface="210 네버랜드"/>
                <a:ea typeface="210 네버랜드"/>
              </a:rPr>
              <a:t> </a:t>
            </a:r>
            <a:r>
              <a:rPr lang="en-US" sz="5000" dirty="0" err="1">
                <a:solidFill>
                  <a:srgbClr val="2D2D2D"/>
                </a:solidFill>
                <a:latin typeface="210 네버랜드"/>
                <a:ea typeface="210 네버랜드"/>
              </a:rPr>
              <a:t>반사</a:t>
            </a:r>
            <a:endParaRPr lang="en-US" sz="5000" dirty="0">
              <a:solidFill>
                <a:srgbClr val="2D2D2D"/>
              </a:solidFill>
              <a:latin typeface="210 네버랜드"/>
              <a:ea typeface="210 네버랜드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783402" y="6255191"/>
            <a:ext cx="12890823" cy="3482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99"/>
              </a:lnSpc>
            </a:pPr>
            <a:r>
              <a:rPr lang="en-US" sz="2499">
                <a:solidFill>
                  <a:srgbClr val="2D2D2D"/>
                </a:solidFill>
                <a:latin typeface="210 네버랜드"/>
                <a:ea typeface="210 네버랜드"/>
              </a:rPr>
              <a:t>동굴 내부의 습함으로 인한 벽과 천장의 젖음 -&gt; 빛이 산란되어 동굴 특유의 시각적 분위기 형성</a:t>
            </a:r>
          </a:p>
          <a:p>
            <a:pPr>
              <a:lnSpc>
                <a:spcPts val="2499"/>
              </a:lnSpc>
            </a:pPr>
            <a:endParaRPr lang="en-US" sz="2499">
              <a:solidFill>
                <a:srgbClr val="2D2D2D"/>
              </a:solidFill>
              <a:latin typeface="210 네버랜드"/>
              <a:ea typeface="210 네버랜드"/>
            </a:endParaRPr>
          </a:p>
          <a:p>
            <a:pPr>
              <a:lnSpc>
                <a:spcPts val="2499"/>
              </a:lnSpc>
            </a:pPr>
            <a:r>
              <a:rPr lang="en-US" sz="2499">
                <a:solidFill>
                  <a:srgbClr val="2D2D2D"/>
                </a:solidFill>
                <a:ea typeface="210 네버랜드"/>
              </a:rPr>
              <a:t>동굴 내부의 고인 물에서 반사된 빛이 물결에 따라 일렁이는 시각적 효과</a:t>
            </a:r>
          </a:p>
          <a:p>
            <a:pPr>
              <a:lnSpc>
                <a:spcPts val="2499"/>
              </a:lnSpc>
            </a:pPr>
            <a:endParaRPr lang="en-US" sz="2499">
              <a:solidFill>
                <a:srgbClr val="2D2D2D"/>
              </a:solidFill>
              <a:ea typeface="210 네버랜드"/>
            </a:endParaRPr>
          </a:p>
          <a:p>
            <a:pPr>
              <a:lnSpc>
                <a:spcPts val="2499"/>
              </a:lnSpc>
            </a:pPr>
            <a:endParaRPr lang="en-US" sz="2499">
              <a:solidFill>
                <a:srgbClr val="2D2D2D"/>
              </a:solidFill>
              <a:ea typeface="210 네버랜드"/>
            </a:endParaRPr>
          </a:p>
          <a:p>
            <a:pPr>
              <a:lnSpc>
                <a:spcPts val="2499"/>
              </a:lnSpc>
            </a:pPr>
            <a:endParaRPr lang="en-US" sz="2499">
              <a:solidFill>
                <a:srgbClr val="2D2D2D"/>
              </a:solidFill>
              <a:ea typeface="210 네버랜드"/>
            </a:endParaRPr>
          </a:p>
          <a:p>
            <a:pPr>
              <a:lnSpc>
                <a:spcPts val="2499"/>
              </a:lnSpc>
            </a:pPr>
            <a:endParaRPr lang="en-US" sz="2499">
              <a:solidFill>
                <a:srgbClr val="2D2D2D"/>
              </a:solidFill>
              <a:ea typeface="210 네버랜드"/>
            </a:endParaRPr>
          </a:p>
          <a:p>
            <a:pPr>
              <a:lnSpc>
                <a:spcPts val="2499"/>
              </a:lnSpc>
            </a:pPr>
            <a:endParaRPr lang="en-US" sz="2499">
              <a:solidFill>
                <a:srgbClr val="2D2D2D"/>
              </a:solidFill>
              <a:ea typeface="210 네버랜드"/>
            </a:endParaRPr>
          </a:p>
          <a:p>
            <a:pPr>
              <a:lnSpc>
                <a:spcPts val="2499"/>
              </a:lnSpc>
            </a:pPr>
            <a:endParaRPr lang="en-US" sz="2499">
              <a:solidFill>
                <a:srgbClr val="2D2D2D"/>
              </a:solidFill>
              <a:ea typeface="210 네버랜드"/>
            </a:endParaRPr>
          </a:p>
          <a:p>
            <a:pPr>
              <a:lnSpc>
                <a:spcPts val="2499"/>
              </a:lnSpc>
            </a:pPr>
            <a:endParaRPr lang="en-US" sz="2499">
              <a:solidFill>
                <a:srgbClr val="2D2D2D"/>
              </a:solidFill>
              <a:ea typeface="210 네버랜드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783402" y="7974392"/>
            <a:ext cx="7867413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00"/>
              </a:lnSpc>
            </a:pPr>
            <a:r>
              <a:rPr lang="en-US" sz="5000">
                <a:solidFill>
                  <a:srgbClr val="2D2D2D"/>
                </a:solidFill>
                <a:latin typeface="210 네버랜드"/>
                <a:ea typeface="210 네버랜드"/>
              </a:rPr>
              <a:t>3. 그림자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783402" y="8314117"/>
            <a:ext cx="12599555" cy="4740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99"/>
              </a:lnSpc>
            </a:pPr>
            <a:endParaRPr/>
          </a:p>
          <a:p>
            <a:pPr>
              <a:lnSpc>
                <a:spcPts val="2499"/>
              </a:lnSpc>
            </a:pPr>
            <a:endParaRPr/>
          </a:p>
          <a:p>
            <a:pPr>
              <a:lnSpc>
                <a:spcPts val="2499"/>
              </a:lnSpc>
            </a:pPr>
            <a:r>
              <a:rPr lang="en-US" sz="2499">
                <a:solidFill>
                  <a:srgbClr val="2D2D2D"/>
                </a:solidFill>
                <a:latin typeface="210 네버랜드"/>
                <a:ea typeface="210 네버랜드"/>
              </a:rPr>
              <a:t>종유석, 석순, 석주 등 동굴 내부에 생성된 입체적인 지형지물로 인해 발생함</a:t>
            </a:r>
          </a:p>
          <a:p>
            <a:pPr>
              <a:lnSpc>
                <a:spcPts val="2499"/>
              </a:lnSpc>
            </a:pPr>
            <a:endParaRPr lang="en-US" sz="2499">
              <a:solidFill>
                <a:srgbClr val="2D2D2D"/>
              </a:solidFill>
              <a:latin typeface="210 네버랜드"/>
              <a:ea typeface="210 네버랜드"/>
            </a:endParaRPr>
          </a:p>
          <a:p>
            <a:pPr>
              <a:lnSpc>
                <a:spcPts val="2499"/>
              </a:lnSpc>
            </a:pPr>
            <a:r>
              <a:rPr lang="en-US" sz="2499">
                <a:solidFill>
                  <a:srgbClr val="2D2D2D"/>
                </a:solidFill>
                <a:ea typeface="210 네버랜드"/>
              </a:rPr>
              <a:t>광원의 방향과 거리에 따라 즉각적으로 변하게 하는 방법을 고려</a:t>
            </a:r>
          </a:p>
          <a:p>
            <a:pPr>
              <a:lnSpc>
                <a:spcPts val="2499"/>
              </a:lnSpc>
            </a:pPr>
            <a:endParaRPr lang="en-US" sz="2499">
              <a:solidFill>
                <a:srgbClr val="2D2D2D"/>
              </a:solidFill>
              <a:ea typeface="210 네버랜드"/>
            </a:endParaRPr>
          </a:p>
          <a:p>
            <a:pPr>
              <a:lnSpc>
                <a:spcPts val="2499"/>
              </a:lnSpc>
            </a:pPr>
            <a:endParaRPr lang="en-US" sz="2499">
              <a:solidFill>
                <a:srgbClr val="2D2D2D"/>
              </a:solidFill>
              <a:ea typeface="210 네버랜드"/>
            </a:endParaRPr>
          </a:p>
          <a:p>
            <a:pPr>
              <a:lnSpc>
                <a:spcPts val="2499"/>
              </a:lnSpc>
            </a:pPr>
            <a:endParaRPr lang="en-US" sz="2499">
              <a:solidFill>
                <a:srgbClr val="2D2D2D"/>
              </a:solidFill>
              <a:ea typeface="210 네버랜드"/>
            </a:endParaRPr>
          </a:p>
          <a:p>
            <a:pPr>
              <a:lnSpc>
                <a:spcPts val="2499"/>
              </a:lnSpc>
            </a:pPr>
            <a:endParaRPr lang="en-US" sz="2499">
              <a:solidFill>
                <a:srgbClr val="2D2D2D"/>
              </a:solidFill>
              <a:ea typeface="210 네버랜드"/>
            </a:endParaRPr>
          </a:p>
          <a:p>
            <a:pPr>
              <a:lnSpc>
                <a:spcPts val="2499"/>
              </a:lnSpc>
            </a:pPr>
            <a:endParaRPr lang="en-US" sz="2499">
              <a:solidFill>
                <a:srgbClr val="2D2D2D"/>
              </a:solidFill>
              <a:ea typeface="210 네버랜드"/>
            </a:endParaRPr>
          </a:p>
          <a:p>
            <a:pPr>
              <a:lnSpc>
                <a:spcPts val="2499"/>
              </a:lnSpc>
            </a:pPr>
            <a:endParaRPr lang="en-US" sz="2499">
              <a:solidFill>
                <a:srgbClr val="2D2D2D"/>
              </a:solidFill>
              <a:ea typeface="210 네버랜드"/>
            </a:endParaRPr>
          </a:p>
          <a:p>
            <a:pPr>
              <a:lnSpc>
                <a:spcPts val="2499"/>
              </a:lnSpc>
            </a:pPr>
            <a:endParaRPr lang="en-US" sz="2499">
              <a:solidFill>
                <a:srgbClr val="2D2D2D"/>
              </a:solidFill>
              <a:ea typeface="210 네버랜드"/>
            </a:endParaRPr>
          </a:p>
          <a:p>
            <a:pPr>
              <a:lnSpc>
                <a:spcPts val="2499"/>
              </a:lnSpc>
            </a:pPr>
            <a:endParaRPr lang="en-US" sz="2499">
              <a:solidFill>
                <a:srgbClr val="2D2D2D"/>
              </a:solidFill>
              <a:ea typeface="210 네버랜드"/>
            </a:endParaRPr>
          </a:p>
          <a:p>
            <a:pPr>
              <a:lnSpc>
                <a:spcPts val="2499"/>
              </a:lnSpc>
            </a:pPr>
            <a:endParaRPr lang="en-US" sz="2499">
              <a:solidFill>
                <a:srgbClr val="2D2D2D"/>
              </a:solidFill>
              <a:ea typeface="210 네버랜드"/>
            </a:endParaRPr>
          </a:p>
          <a:p>
            <a:pPr>
              <a:lnSpc>
                <a:spcPts val="2499"/>
              </a:lnSpc>
            </a:pPr>
            <a:endParaRPr lang="en-US" sz="2499">
              <a:solidFill>
                <a:srgbClr val="2D2D2D"/>
              </a:solidFill>
              <a:ea typeface="210 네버랜드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028700" cy="1028700"/>
          </a:xfrm>
          <a:custGeom>
            <a:avLst/>
            <a:gdLst/>
            <a:ahLst/>
            <a:cxnLst/>
            <a:rect l="l" t="t" r="r" b="b"/>
            <a:pathLst>
              <a:path w="1028700" h="1028700">
                <a:moveTo>
                  <a:pt x="1028700" y="0"/>
                </a:moveTo>
                <a:lnTo>
                  <a:pt x="0" y="0"/>
                </a:lnTo>
                <a:lnTo>
                  <a:pt x="0" y="1028700"/>
                </a:lnTo>
                <a:lnTo>
                  <a:pt x="1028700" y="1028700"/>
                </a:lnTo>
                <a:lnTo>
                  <a:pt x="102870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1014412" y="803900"/>
            <a:ext cx="0" cy="9258579"/>
          </a:xfrm>
          <a:prstGeom prst="line">
            <a:avLst/>
          </a:prstGeom>
          <a:ln w="9525" cap="flat">
            <a:solidFill>
              <a:srgbClr val="2D2D2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 rot="-10800000">
            <a:off x="1028700" y="1008688"/>
            <a:ext cx="17259300" cy="0"/>
          </a:xfrm>
          <a:prstGeom prst="line">
            <a:avLst/>
          </a:prstGeom>
          <a:ln w="9525" cap="flat">
            <a:solidFill>
              <a:srgbClr val="2D2D2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TextBox 5"/>
          <p:cNvSpPr txBox="1"/>
          <p:nvPr/>
        </p:nvSpPr>
        <p:spPr>
          <a:xfrm>
            <a:off x="1318306" y="1528897"/>
            <a:ext cx="14343935" cy="10794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000"/>
              </a:lnSpc>
            </a:pPr>
            <a:r>
              <a:rPr lang="en-US" sz="8000">
                <a:solidFill>
                  <a:srgbClr val="2D2D2D"/>
                </a:solidFill>
                <a:ea typeface="210 네버랜드 Bold"/>
              </a:rPr>
              <a:t>청각적 활용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476068" y="3783110"/>
            <a:ext cx="16425762" cy="4740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99"/>
              </a:lnSpc>
            </a:pPr>
            <a:endParaRPr dirty="0"/>
          </a:p>
          <a:p>
            <a:pPr>
              <a:lnSpc>
                <a:spcPts val="2499"/>
              </a:lnSpc>
            </a:pPr>
            <a:endParaRPr dirty="0"/>
          </a:p>
          <a:p>
            <a:pPr>
              <a:lnSpc>
                <a:spcPts val="2499"/>
              </a:lnSpc>
            </a:pPr>
            <a:r>
              <a:rPr lang="en-US" sz="2499" dirty="0" err="1">
                <a:solidFill>
                  <a:srgbClr val="2D2D2D"/>
                </a:solidFill>
                <a:ea typeface="210 네버랜드"/>
              </a:rPr>
              <a:t>음원의</a:t>
            </a:r>
            <a:r>
              <a:rPr lang="en-US" sz="2499" dirty="0">
                <a:solidFill>
                  <a:srgbClr val="2D2D2D"/>
                </a:solidFill>
                <a:ea typeface="210 네버랜드"/>
              </a:rPr>
              <a:t> </a:t>
            </a:r>
            <a:r>
              <a:rPr lang="en-US" sz="2499" dirty="0" err="1">
                <a:solidFill>
                  <a:srgbClr val="2D2D2D"/>
                </a:solidFill>
                <a:ea typeface="210 네버랜드"/>
              </a:rPr>
              <a:t>위치와</a:t>
            </a:r>
            <a:r>
              <a:rPr lang="en-US" sz="2499" dirty="0">
                <a:solidFill>
                  <a:srgbClr val="2D2D2D"/>
                </a:solidFill>
                <a:ea typeface="210 네버랜드"/>
              </a:rPr>
              <a:t> </a:t>
            </a:r>
            <a:r>
              <a:rPr lang="en-US" sz="2499" dirty="0" err="1">
                <a:solidFill>
                  <a:srgbClr val="2D2D2D"/>
                </a:solidFill>
                <a:ea typeface="210 네버랜드"/>
              </a:rPr>
              <a:t>사용자의</a:t>
            </a:r>
            <a:r>
              <a:rPr lang="en-US" sz="2499" dirty="0">
                <a:solidFill>
                  <a:srgbClr val="2D2D2D"/>
                </a:solidFill>
                <a:ea typeface="210 네버랜드"/>
              </a:rPr>
              <a:t> </a:t>
            </a:r>
            <a:r>
              <a:rPr lang="en-US" sz="2499" dirty="0" err="1">
                <a:solidFill>
                  <a:srgbClr val="2D2D2D"/>
                </a:solidFill>
                <a:ea typeface="210 네버랜드"/>
              </a:rPr>
              <a:t>위치를</a:t>
            </a:r>
            <a:r>
              <a:rPr lang="en-US" sz="2499" dirty="0">
                <a:solidFill>
                  <a:srgbClr val="2D2D2D"/>
                </a:solidFill>
                <a:ea typeface="210 네버랜드"/>
              </a:rPr>
              <a:t> </a:t>
            </a:r>
            <a:r>
              <a:rPr lang="en-US" sz="2499" dirty="0" err="1">
                <a:solidFill>
                  <a:srgbClr val="2D2D2D"/>
                </a:solidFill>
                <a:ea typeface="210 네버랜드"/>
              </a:rPr>
              <a:t>계산하여</a:t>
            </a:r>
            <a:r>
              <a:rPr lang="en-US" sz="2499" dirty="0">
                <a:solidFill>
                  <a:srgbClr val="2D2D2D"/>
                </a:solidFill>
                <a:ea typeface="210 네버랜드"/>
              </a:rPr>
              <a:t> </a:t>
            </a:r>
            <a:r>
              <a:rPr lang="en-US" sz="2499" dirty="0" err="1">
                <a:solidFill>
                  <a:srgbClr val="2D2D2D"/>
                </a:solidFill>
                <a:ea typeface="210 네버랜드"/>
              </a:rPr>
              <a:t>사용자가</a:t>
            </a:r>
            <a:r>
              <a:rPr lang="en-US" sz="2499" dirty="0">
                <a:solidFill>
                  <a:srgbClr val="2D2D2D"/>
                </a:solidFill>
                <a:ea typeface="210 네버랜드"/>
              </a:rPr>
              <a:t> </a:t>
            </a:r>
            <a:r>
              <a:rPr lang="en-US" sz="2499" dirty="0" err="1">
                <a:solidFill>
                  <a:srgbClr val="2D2D2D"/>
                </a:solidFill>
                <a:ea typeface="210 네버랜드"/>
              </a:rPr>
              <a:t>입체적인</a:t>
            </a:r>
            <a:r>
              <a:rPr lang="en-US" sz="2499" dirty="0">
                <a:solidFill>
                  <a:srgbClr val="2D2D2D"/>
                </a:solidFill>
                <a:ea typeface="210 네버랜드"/>
              </a:rPr>
              <a:t> </a:t>
            </a:r>
            <a:r>
              <a:rPr lang="en-US" sz="2499" dirty="0" err="1">
                <a:solidFill>
                  <a:srgbClr val="2D2D2D"/>
                </a:solidFill>
                <a:ea typeface="210 네버랜드"/>
              </a:rPr>
              <a:t>공간을</a:t>
            </a:r>
            <a:r>
              <a:rPr lang="en-US" sz="2499" dirty="0">
                <a:solidFill>
                  <a:srgbClr val="2D2D2D"/>
                </a:solidFill>
                <a:ea typeface="210 네버랜드"/>
              </a:rPr>
              <a:t> </a:t>
            </a:r>
            <a:r>
              <a:rPr lang="en-US" sz="2499" dirty="0" err="1">
                <a:solidFill>
                  <a:srgbClr val="2D2D2D"/>
                </a:solidFill>
                <a:ea typeface="210 네버랜드"/>
              </a:rPr>
              <a:t>인지할</a:t>
            </a:r>
            <a:r>
              <a:rPr lang="en-US" sz="2499" dirty="0">
                <a:solidFill>
                  <a:srgbClr val="2D2D2D"/>
                </a:solidFill>
                <a:ea typeface="210 네버랜드"/>
              </a:rPr>
              <a:t> 수 </a:t>
            </a:r>
            <a:r>
              <a:rPr lang="en-US" sz="2499" dirty="0" err="1">
                <a:solidFill>
                  <a:srgbClr val="2D2D2D"/>
                </a:solidFill>
                <a:ea typeface="210 네버랜드"/>
              </a:rPr>
              <a:t>있게</a:t>
            </a:r>
            <a:r>
              <a:rPr lang="en-US" sz="2499" dirty="0">
                <a:solidFill>
                  <a:srgbClr val="2D2D2D"/>
                </a:solidFill>
                <a:ea typeface="210 네버랜드"/>
              </a:rPr>
              <a:t> 함</a:t>
            </a:r>
          </a:p>
          <a:p>
            <a:pPr>
              <a:lnSpc>
                <a:spcPts val="2499"/>
              </a:lnSpc>
            </a:pPr>
            <a:endParaRPr lang="en-US" sz="2499" dirty="0">
              <a:solidFill>
                <a:srgbClr val="2D2D2D"/>
              </a:solidFill>
              <a:ea typeface="210 네버랜드"/>
            </a:endParaRPr>
          </a:p>
          <a:p>
            <a:pPr>
              <a:lnSpc>
                <a:spcPts val="2499"/>
              </a:lnSpc>
            </a:pPr>
            <a:r>
              <a:rPr lang="en-US" sz="2499" dirty="0">
                <a:solidFill>
                  <a:srgbClr val="2D2D2D"/>
                </a:solidFill>
                <a:latin typeface="210 네버랜드"/>
                <a:ea typeface="210 네버랜드"/>
              </a:rPr>
              <a:t>ex)</a:t>
            </a:r>
            <a:r>
              <a:rPr lang="en-US" sz="2499" dirty="0" err="1">
                <a:solidFill>
                  <a:srgbClr val="2D2D2D"/>
                </a:solidFill>
                <a:latin typeface="210 네버랜드"/>
                <a:ea typeface="210 네버랜드"/>
              </a:rPr>
              <a:t>종유석에서</a:t>
            </a:r>
            <a:r>
              <a:rPr lang="en-US" sz="2499" dirty="0">
                <a:solidFill>
                  <a:srgbClr val="2D2D2D"/>
                </a:solidFill>
                <a:latin typeface="210 네버랜드"/>
                <a:ea typeface="210 네버랜드"/>
              </a:rPr>
              <a:t> </a:t>
            </a:r>
            <a:r>
              <a:rPr lang="en-US" sz="2499" dirty="0" err="1">
                <a:solidFill>
                  <a:srgbClr val="2D2D2D"/>
                </a:solidFill>
                <a:latin typeface="210 네버랜드"/>
                <a:ea typeface="210 네버랜드"/>
              </a:rPr>
              <a:t>물방울이</a:t>
            </a:r>
            <a:r>
              <a:rPr lang="en-US" sz="2499" dirty="0">
                <a:solidFill>
                  <a:srgbClr val="2D2D2D"/>
                </a:solidFill>
                <a:latin typeface="210 네버랜드"/>
                <a:ea typeface="210 네버랜드"/>
              </a:rPr>
              <a:t> </a:t>
            </a:r>
            <a:r>
              <a:rPr lang="en-US" sz="2499" dirty="0" err="1">
                <a:solidFill>
                  <a:srgbClr val="2D2D2D"/>
                </a:solidFill>
                <a:latin typeface="210 네버랜드"/>
                <a:ea typeface="210 네버랜드"/>
              </a:rPr>
              <a:t>떨어질</a:t>
            </a:r>
            <a:r>
              <a:rPr lang="en-US" sz="2499" dirty="0">
                <a:solidFill>
                  <a:srgbClr val="2D2D2D"/>
                </a:solidFill>
                <a:latin typeface="210 네버랜드"/>
                <a:ea typeface="210 네버랜드"/>
              </a:rPr>
              <a:t> 때, </a:t>
            </a:r>
            <a:r>
              <a:rPr lang="en-US" sz="2499" dirty="0" err="1">
                <a:solidFill>
                  <a:srgbClr val="2D2D2D"/>
                </a:solidFill>
                <a:latin typeface="210 네버랜드"/>
                <a:ea typeface="210 네버랜드"/>
              </a:rPr>
              <a:t>사용자가</a:t>
            </a:r>
            <a:r>
              <a:rPr lang="en-US" sz="2499" dirty="0">
                <a:solidFill>
                  <a:srgbClr val="2D2D2D"/>
                </a:solidFill>
                <a:latin typeface="210 네버랜드"/>
                <a:ea typeface="210 네버랜드"/>
              </a:rPr>
              <a:t> </a:t>
            </a:r>
            <a:r>
              <a:rPr lang="en-US" sz="2499" dirty="0" err="1">
                <a:solidFill>
                  <a:srgbClr val="2D2D2D"/>
                </a:solidFill>
                <a:latin typeface="210 네버랜드"/>
                <a:ea typeface="210 네버랜드"/>
              </a:rPr>
              <a:t>해당</a:t>
            </a:r>
            <a:r>
              <a:rPr lang="en-US" sz="2499" dirty="0">
                <a:solidFill>
                  <a:srgbClr val="2D2D2D"/>
                </a:solidFill>
                <a:latin typeface="210 네버랜드"/>
                <a:ea typeface="210 네버랜드"/>
              </a:rPr>
              <a:t> </a:t>
            </a:r>
            <a:r>
              <a:rPr lang="en-US" sz="2499" dirty="0" err="1">
                <a:solidFill>
                  <a:srgbClr val="2D2D2D"/>
                </a:solidFill>
                <a:latin typeface="210 네버랜드"/>
                <a:ea typeface="210 네버랜드"/>
              </a:rPr>
              <a:t>지점에</a:t>
            </a:r>
            <a:r>
              <a:rPr lang="en-US" sz="2499" dirty="0">
                <a:solidFill>
                  <a:srgbClr val="2D2D2D"/>
                </a:solidFill>
                <a:latin typeface="210 네버랜드"/>
                <a:ea typeface="210 네버랜드"/>
              </a:rPr>
              <a:t> </a:t>
            </a:r>
            <a:r>
              <a:rPr lang="en-US" sz="2499" dirty="0" err="1">
                <a:solidFill>
                  <a:srgbClr val="2D2D2D"/>
                </a:solidFill>
                <a:latin typeface="210 네버랜드"/>
                <a:ea typeface="210 네버랜드"/>
              </a:rPr>
              <a:t>가까워질수록</a:t>
            </a:r>
            <a:r>
              <a:rPr lang="en-US" sz="2499" dirty="0">
                <a:solidFill>
                  <a:srgbClr val="2D2D2D"/>
                </a:solidFill>
                <a:latin typeface="210 네버랜드"/>
                <a:ea typeface="210 네버랜드"/>
              </a:rPr>
              <a:t> </a:t>
            </a:r>
            <a:r>
              <a:rPr lang="en-US" sz="2499" dirty="0" err="1">
                <a:solidFill>
                  <a:srgbClr val="2D2D2D"/>
                </a:solidFill>
                <a:latin typeface="210 네버랜드"/>
                <a:ea typeface="210 네버랜드"/>
              </a:rPr>
              <a:t>소리가</a:t>
            </a:r>
            <a:r>
              <a:rPr lang="en-US" sz="2499" dirty="0">
                <a:solidFill>
                  <a:srgbClr val="2D2D2D"/>
                </a:solidFill>
                <a:latin typeface="210 네버랜드"/>
                <a:ea typeface="210 네버랜드"/>
              </a:rPr>
              <a:t> </a:t>
            </a:r>
            <a:r>
              <a:rPr lang="en-US" sz="2499" dirty="0" err="1">
                <a:solidFill>
                  <a:srgbClr val="2D2D2D"/>
                </a:solidFill>
                <a:latin typeface="210 네버랜드"/>
                <a:ea typeface="210 네버랜드"/>
              </a:rPr>
              <a:t>점점</a:t>
            </a:r>
            <a:r>
              <a:rPr lang="en-US" sz="2499" dirty="0">
                <a:solidFill>
                  <a:srgbClr val="2D2D2D"/>
                </a:solidFill>
                <a:latin typeface="210 네버랜드"/>
                <a:ea typeface="210 네버랜드"/>
              </a:rPr>
              <a:t> </a:t>
            </a:r>
            <a:r>
              <a:rPr lang="en-US" sz="2499" dirty="0" err="1">
                <a:solidFill>
                  <a:srgbClr val="2D2D2D"/>
                </a:solidFill>
                <a:latin typeface="210 네버랜드"/>
                <a:ea typeface="210 네버랜드"/>
              </a:rPr>
              <a:t>커지는</a:t>
            </a:r>
            <a:r>
              <a:rPr lang="en-US" sz="2499" dirty="0">
                <a:solidFill>
                  <a:srgbClr val="2D2D2D"/>
                </a:solidFill>
                <a:latin typeface="210 네버랜드"/>
                <a:ea typeface="210 네버랜드"/>
              </a:rPr>
              <a:t> </a:t>
            </a:r>
            <a:r>
              <a:rPr lang="en-US" sz="2499" dirty="0" err="1">
                <a:solidFill>
                  <a:srgbClr val="2D2D2D"/>
                </a:solidFill>
                <a:latin typeface="210 네버랜드"/>
                <a:ea typeface="210 네버랜드"/>
              </a:rPr>
              <a:t>방법</a:t>
            </a:r>
            <a:r>
              <a:rPr lang="en-US" sz="2499" dirty="0">
                <a:solidFill>
                  <a:srgbClr val="2D2D2D"/>
                </a:solidFill>
                <a:latin typeface="210 네버랜드"/>
                <a:ea typeface="210 네버랜드"/>
              </a:rPr>
              <a:t> </a:t>
            </a:r>
            <a:r>
              <a:rPr lang="en-US" sz="2499" dirty="0" err="1">
                <a:solidFill>
                  <a:srgbClr val="2D2D2D"/>
                </a:solidFill>
                <a:latin typeface="210 네버랜드"/>
                <a:ea typeface="210 네버랜드"/>
              </a:rPr>
              <a:t>고려</a:t>
            </a:r>
            <a:endParaRPr lang="en-US" sz="2499" dirty="0">
              <a:solidFill>
                <a:srgbClr val="2D2D2D"/>
              </a:solidFill>
              <a:latin typeface="210 네버랜드"/>
              <a:ea typeface="210 네버랜드"/>
            </a:endParaRPr>
          </a:p>
          <a:p>
            <a:pPr>
              <a:lnSpc>
                <a:spcPts val="2499"/>
              </a:lnSpc>
            </a:pPr>
            <a:endParaRPr lang="en-US" sz="2499" dirty="0">
              <a:solidFill>
                <a:srgbClr val="2D2D2D"/>
              </a:solidFill>
              <a:latin typeface="210 네버랜드"/>
              <a:ea typeface="210 네버랜드"/>
            </a:endParaRPr>
          </a:p>
          <a:p>
            <a:pPr>
              <a:lnSpc>
                <a:spcPts val="2499"/>
              </a:lnSpc>
            </a:pPr>
            <a:endParaRPr lang="en-US" sz="2499" dirty="0">
              <a:solidFill>
                <a:srgbClr val="2D2D2D"/>
              </a:solidFill>
              <a:latin typeface="210 네버랜드"/>
              <a:ea typeface="210 네버랜드"/>
            </a:endParaRPr>
          </a:p>
          <a:p>
            <a:pPr>
              <a:lnSpc>
                <a:spcPts val="2499"/>
              </a:lnSpc>
            </a:pPr>
            <a:endParaRPr lang="en-US" sz="2499" dirty="0">
              <a:solidFill>
                <a:srgbClr val="2D2D2D"/>
              </a:solidFill>
              <a:latin typeface="210 네버랜드"/>
              <a:ea typeface="210 네버랜드"/>
            </a:endParaRPr>
          </a:p>
          <a:p>
            <a:pPr>
              <a:lnSpc>
                <a:spcPts val="2499"/>
              </a:lnSpc>
            </a:pPr>
            <a:endParaRPr lang="en-US" sz="2499" dirty="0">
              <a:solidFill>
                <a:srgbClr val="2D2D2D"/>
              </a:solidFill>
              <a:latin typeface="210 네버랜드"/>
              <a:ea typeface="210 네버랜드"/>
            </a:endParaRPr>
          </a:p>
          <a:p>
            <a:pPr>
              <a:lnSpc>
                <a:spcPts val="2499"/>
              </a:lnSpc>
            </a:pPr>
            <a:endParaRPr lang="en-US" sz="2499" dirty="0">
              <a:solidFill>
                <a:srgbClr val="2D2D2D"/>
              </a:solidFill>
              <a:latin typeface="210 네버랜드"/>
              <a:ea typeface="210 네버랜드"/>
            </a:endParaRPr>
          </a:p>
          <a:p>
            <a:pPr>
              <a:lnSpc>
                <a:spcPts val="2499"/>
              </a:lnSpc>
            </a:pPr>
            <a:endParaRPr lang="en-US" sz="2499" dirty="0">
              <a:solidFill>
                <a:srgbClr val="2D2D2D"/>
              </a:solidFill>
              <a:latin typeface="210 네버랜드"/>
              <a:ea typeface="210 네버랜드"/>
            </a:endParaRPr>
          </a:p>
          <a:p>
            <a:pPr>
              <a:lnSpc>
                <a:spcPts val="2499"/>
              </a:lnSpc>
            </a:pPr>
            <a:endParaRPr lang="en-US" sz="2499" dirty="0">
              <a:solidFill>
                <a:srgbClr val="2D2D2D"/>
              </a:solidFill>
              <a:latin typeface="210 네버랜드"/>
              <a:ea typeface="210 네버랜드"/>
            </a:endParaRPr>
          </a:p>
          <a:p>
            <a:pPr>
              <a:lnSpc>
                <a:spcPts val="2499"/>
              </a:lnSpc>
            </a:pPr>
            <a:endParaRPr lang="en-US" sz="2499" dirty="0">
              <a:solidFill>
                <a:srgbClr val="2D2D2D"/>
              </a:solidFill>
              <a:latin typeface="210 네버랜드"/>
              <a:ea typeface="210 네버랜드"/>
            </a:endParaRPr>
          </a:p>
          <a:p>
            <a:pPr>
              <a:lnSpc>
                <a:spcPts val="2499"/>
              </a:lnSpc>
            </a:pPr>
            <a:endParaRPr lang="en-US" sz="2499" dirty="0">
              <a:solidFill>
                <a:srgbClr val="2D2D2D"/>
              </a:solidFill>
              <a:latin typeface="210 네버랜드"/>
              <a:ea typeface="210 네버랜드"/>
            </a:endParaRPr>
          </a:p>
          <a:p>
            <a:pPr>
              <a:lnSpc>
                <a:spcPts val="2499"/>
              </a:lnSpc>
            </a:pPr>
            <a:endParaRPr lang="en-US" sz="2499" dirty="0">
              <a:solidFill>
                <a:srgbClr val="2D2D2D"/>
              </a:solidFill>
              <a:latin typeface="210 네버랜드"/>
              <a:ea typeface="210 네버랜드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028700" y="3065560"/>
            <a:ext cx="7867413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51" lvl="1">
              <a:lnSpc>
                <a:spcPts val="5000"/>
              </a:lnSpc>
            </a:pPr>
            <a:r>
              <a:rPr lang="en-US" altLang="ko-KR" sz="5000" dirty="0">
                <a:solidFill>
                  <a:srgbClr val="2D2D2D"/>
                </a:solidFill>
                <a:latin typeface="210 네버랜드"/>
                <a:ea typeface="210 네버랜드"/>
              </a:rPr>
              <a:t>1. </a:t>
            </a:r>
            <a:r>
              <a:rPr lang="en-US" sz="5000" dirty="0" err="1">
                <a:solidFill>
                  <a:srgbClr val="2D2D2D"/>
                </a:solidFill>
                <a:ea typeface="210 네버랜드"/>
              </a:rPr>
              <a:t>소리의</a:t>
            </a:r>
            <a:r>
              <a:rPr lang="en-US" sz="5000" dirty="0">
                <a:solidFill>
                  <a:srgbClr val="2D2D2D"/>
                </a:solidFill>
                <a:ea typeface="210 네버랜드"/>
              </a:rPr>
              <a:t> </a:t>
            </a:r>
            <a:r>
              <a:rPr lang="en-US" sz="5000" dirty="0" err="1">
                <a:solidFill>
                  <a:srgbClr val="2D2D2D"/>
                </a:solidFill>
                <a:ea typeface="210 네버랜드"/>
              </a:rPr>
              <a:t>위치</a:t>
            </a:r>
            <a:endParaRPr lang="en-US" sz="5000" dirty="0">
              <a:solidFill>
                <a:srgbClr val="2D2D2D"/>
              </a:solidFill>
              <a:ea typeface="210 네버랜드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533135" y="6316385"/>
            <a:ext cx="7867413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00"/>
              </a:lnSpc>
            </a:pPr>
            <a:r>
              <a:rPr lang="en-US" sz="5000" dirty="0">
                <a:solidFill>
                  <a:srgbClr val="2D2D2D"/>
                </a:solidFill>
                <a:latin typeface="210 네버랜드"/>
                <a:ea typeface="210 네버랜드"/>
              </a:rPr>
              <a:t>2. </a:t>
            </a:r>
            <a:r>
              <a:rPr lang="en-US" sz="5000" dirty="0" err="1">
                <a:solidFill>
                  <a:srgbClr val="2D2D2D"/>
                </a:solidFill>
                <a:latin typeface="210 네버랜드"/>
                <a:ea typeface="210 네버랜드"/>
              </a:rPr>
              <a:t>울림</a:t>
            </a:r>
            <a:endParaRPr lang="en-US" sz="5000" dirty="0">
              <a:solidFill>
                <a:srgbClr val="2D2D2D"/>
              </a:solidFill>
              <a:latin typeface="210 네버랜드"/>
              <a:ea typeface="210 네버랜드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476068" y="7280275"/>
            <a:ext cx="12122934" cy="2540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99"/>
              </a:lnSpc>
            </a:pPr>
            <a:r>
              <a:rPr lang="en-US" sz="2499">
                <a:solidFill>
                  <a:srgbClr val="2D2D2D"/>
                </a:solidFill>
                <a:ea typeface="210 네버랜드"/>
              </a:rPr>
              <a:t>개방된 장소와 달리 동굴 내부에서 생성된 음파는 빠르게 소멸되지 않고 울림이 발생</a:t>
            </a:r>
          </a:p>
          <a:p>
            <a:pPr>
              <a:lnSpc>
                <a:spcPts val="2499"/>
              </a:lnSpc>
            </a:pPr>
            <a:endParaRPr lang="en-US" sz="2499">
              <a:solidFill>
                <a:srgbClr val="2D2D2D"/>
              </a:solidFill>
              <a:ea typeface="210 네버랜드"/>
            </a:endParaRPr>
          </a:p>
          <a:p>
            <a:pPr>
              <a:lnSpc>
                <a:spcPts val="2499"/>
              </a:lnSpc>
            </a:pPr>
            <a:r>
              <a:rPr lang="en-US" sz="2499">
                <a:solidFill>
                  <a:srgbClr val="2D2D2D"/>
                </a:solidFill>
                <a:latin typeface="210 네버랜드"/>
                <a:ea typeface="210 네버랜드"/>
              </a:rPr>
              <a:t>박쥐의 울음소리나 물방울 소리, 사용자의 발소리 등을 여러 차례 재생하는 방법 고려</a:t>
            </a:r>
          </a:p>
          <a:p>
            <a:pPr>
              <a:lnSpc>
                <a:spcPts val="2499"/>
              </a:lnSpc>
            </a:pPr>
            <a:endParaRPr lang="en-US" sz="2499">
              <a:solidFill>
                <a:srgbClr val="2D2D2D"/>
              </a:solidFill>
              <a:latin typeface="210 네버랜드"/>
              <a:ea typeface="210 네버랜드"/>
            </a:endParaRPr>
          </a:p>
          <a:p>
            <a:pPr>
              <a:lnSpc>
                <a:spcPts val="2499"/>
              </a:lnSpc>
            </a:pPr>
            <a:endParaRPr lang="en-US" sz="2499">
              <a:solidFill>
                <a:srgbClr val="2D2D2D"/>
              </a:solidFill>
              <a:latin typeface="210 네버랜드"/>
              <a:ea typeface="210 네버랜드"/>
            </a:endParaRPr>
          </a:p>
          <a:p>
            <a:pPr>
              <a:lnSpc>
                <a:spcPts val="2499"/>
              </a:lnSpc>
            </a:pPr>
            <a:endParaRPr lang="en-US" sz="2499">
              <a:solidFill>
                <a:srgbClr val="2D2D2D"/>
              </a:solidFill>
              <a:latin typeface="210 네버랜드"/>
              <a:ea typeface="210 네버랜드"/>
            </a:endParaRPr>
          </a:p>
          <a:p>
            <a:pPr>
              <a:lnSpc>
                <a:spcPts val="2499"/>
              </a:lnSpc>
            </a:pPr>
            <a:endParaRPr lang="en-US" sz="2499">
              <a:solidFill>
                <a:srgbClr val="2D2D2D"/>
              </a:solidFill>
              <a:latin typeface="210 네버랜드"/>
              <a:ea typeface="210 네버랜드"/>
            </a:endParaRPr>
          </a:p>
          <a:p>
            <a:pPr>
              <a:lnSpc>
                <a:spcPts val="2499"/>
              </a:lnSpc>
            </a:pPr>
            <a:endParaRPr lang="en-US" sz="2499">
              <a:solidFill>
                <a:srgbClr val="2D2D2D"/>
              </a:solidFill>
              <a:latin typeface="210 네버랜드"/>
              <a:ea typeface="210 네버랜드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028700" cy="1028700"/>
          </a:xfrm>
          <a:custGeom>
            <a:avLst/>
            <a:gdLst/>
            <a:ahLst/>
            <a:cxnLst/>
            <a:rect l="l" t="t" r="r" b="b"/>
            <a:pathLst>
              <a:path w="1028700" h="1028700">
                <a:moveTo>
                  <a:pt x="1028700" y="0"/>
                </a:moveTo>
                <a:lnTo>
                  <a:pt x="0" y="0"/>
                </a:lnTo>
                <a:lnTo>
                  <a:pt x="0" y="1028700"/>
                </a:lnTo>
                <a:lnTo>
                  <a:pt x="1028700" y="1028700"/>
                </a:lnTo>
                <a:lnTo>
                  <a:pt x="102870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AutoShape 3"/>
          <p:cNvSpPr/>
          <p:nvPr/>
        </p:nvSpPr>
        <p:spPr>
          <a:xfrm rot="5400000">
            <a:off x="-3605352" y="5652265"/>
            <a:ext cx="9258579" cy="0"/>
          </a:xfrm>
          <a:prstGeom prst="line">
            <a:avLst/>
          </a:prstGeom>
          <a:ln w="9525" cap="flat">
            <a:solidFill>
              <a:srgbClr val="2D2D2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 rot="-10800000">
            <a:off x="1028700" y="1008688"/>
            <a:ext cx="17259300" cy="0"/>
          </a:xfrm>
          <a:prstGeom prst="line">
            <a:avLst/>
          </a:prstGeom>
          <a:ln w="9525" cap="flat">
            <a:solidFill>
              <a:srgbClr val="2D2D2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Freeform 5"/>
          <p:cNvSpPr/>
          <p:nvPr/>
        </p:nvSpPr>
        <p:spPr>
          <a:xfrm>
            <a:off x="1318306" y="2608360"/>
            <a:ext cx="12752916" cy="7267555"/>
          </a:xfrm>
          <a:custGeom>
            <a:avLst/>
            <a:gdLst/>
            <a:ahLst/>
            <a:cxnLst/>
            <a:rect l="l" t="t" r="r" b="b"/>
            <a:pathLst>
              <a:path w="12752916" h="7267555">
                <a:moveTo>
                  <a:pt x="0" y="0"/>
                </a:moveTo>
                <a:lnTo>
                  <a:pt x="12752916" y="0"/>
                </a:lnTo>
                <a:lnTo>
                  <a:pt x="12752916" y="7267555"/>
                </a:lnTo>
                <a:lnTo>
                  <a:pt x="0" y="726755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318306" y="1528897"/>
            <a:ext cx="8028708" cy="10794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000"/>
              </a:lnSpc>
            </a:pPr>
            <a:r>
              <a:rPr lang="en-US" sz="8000">
                <a:solidFill>
                  <a:srgbClr val="2D2D2D"/>
                </a:solidFill>
                <a:ea typeface="210 네버랜드"/>
              </a:rPr>
              <a:t>진행과정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028700" cy="1028700"/>
          </a:xfrm>
          <a:custGeom>
            <a:avLst/>
            <a:gdLst/>
            <a:ahLst/>
            <a:cxnLst/>
            <a:rect l="l" t="t" r="r" b="b"/>
            <a:pathLst>
              <a:path w="1028700" h="1028700">
                <a:moveTo>
                  <a:pt x="1028700" y="0"/>
                </a:moveTo>
                <a:lnTo>
                  <a:pt x="0" y="0"/>
                </a:lnTo>
                <a:lnTo>
                  <a:pt x="0" y="1028700"/>
                </a:lnTo>
                <a:lnTo>
                  <a:pt x="1028700" y="1028700"/>
                </a:lnTo>
                <a:lnTo>
                  <a:pt x="102870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AutoShape 3"/>
          <p:cNvSpPr/>
          <p:nvPr/>
        </p:nvSpPr>
        <p:spPr>
          <a:xfrm rot="5400000">
            <a:off x="-3605352" y="5652265"/>
            <a:ext cx="9258579" cy="0"/>
          </a:xfrm>
          <a:prstGeom prst="line">
            <a:avLst/>
          </a:prstGeom>
          <a:ln w="9525" cap="flat">
            <a:solidFill>
              <a:srgbClr val="2D2D2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 rot="-10800000">
            <a:off x="1028700" y="1008688"/>
            <a:ext cx="17259300" cy="0"/>
          </a:xfrm>
          <a:prstGeom prst="line">
            <a:avLst/>
          </a:prstGeom>
          <a:ln w="9525" cap="flat">
            <a:solidFill>
              <a:srgbClr val="2D2D2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Freeform 5"/>
          <p:cNvSpPr/>
          <p:nvPr/>
        </p:nvSpPr>
        <p:spPr>
          <a:xfrm>
            <a:off x="1160661" y="1534731"/>
            <a:ext cx="8353653" cy="4117655"/>
          </a:xfrm>
          <a:custGeom>
            <a:avLst/>
            <a:gdLst/>
            <a:ahLst/>
            <a:cxnLst/>
            <a:rect l="l" t="t" r="r" b="b"/>
            <a:pathLst>
              <a:path w="8353653" h="4117655">
                <a:moveTo>
                  <a:pt x="0" y="0"/>
                </a:moveTo>
                <a:lnTo>
                  <a:pt x="8353653" y="0"/>
                </a:lnTo>
                <a:lnTo>
                  <a:pt x="8353653" y="4117654"/>
                </a:lnTo>
                <a:lnTo>
                  <a:pt x="0" y="411765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9610677" y="1540072"/>
            <a:ext cx="8325502" cy="4117655"/>
          </a:xfrm>
          <a:custGeom>
            <a:avLst/>
            <a:gdLst/>
            <a:ahLst/>
            <a:cxnLst/>
            <a:rect l="l" t="t" r="r" b="b"/>
            <a:pathLst>
              <a:path w="8325502" h="4117655">
                <a:moveTo>
                  <a:pt x="0" y="0"/>
                </a:moveTo>
                <a:lnTo>
                  <a:pt x="8325502" y="0"/>
                </a:lnTo>
                <a:lnTo>
                  <a:pt x="8325502" y="4117654"/>
                </a:lnTo>
                <a:lnTo>
                  <a:pt x="0" y="411765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160661" y="5757448"/>
            <a:ext cx="8353653" cy="4152462"/>
          </a:xfrm>
          <a:custGeom>
            <a:avLst/>
            <a:gdLst/>
            <a:ahLst/>
            <a:cxnLst/>
            <a:rect l="l" t="t" r="r" b="b"/>
            <a:pathLst>
              <a:path w="8353653" h="4152462">
                <a:moveTo>
                  <a:pt x="0" y="0"/>
                </a:moveTo>
                <a:lnTo>
                  <a:pt x="8353653" y="0"/>
                </a:lnTo>
                <a:lnTo>
                  <a:pt x="8353653" y="4152462"/>
                </a:lnTo>
                <a:lnTo>
                  <a:pt x="0" y="415246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9610677" y="5757448"/>
            <a:ext cx="8353653" cy="4162904"/>
          </a:xfrm>
          <a:custGeom>
            <a:avLst/>
            <a:gdLst/>
            <a:ahLst/>
            <a:cxnLst/>
            <a:rect l="l" t="t" r="r" b="b"/>
            <a:pathLst>
              <a:path w="8353653" h="4162904">
                <a:moveTo>
                  <a:pt x="0" y="0"/>
                </a:moveTo>
                <a:lnTo>
                  <a:pt x="8353653" y="0"/>
                </a:lnTo>
                <a:lnTo>
                  <a:pt x="8353653" y="4162904"/>
                </a:lnTo>
                <a:lnTo>
                  <a:pt x="0" y="416290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028700" cy="1028700"/>
          </a:xfrm>
          <a:custGeom>
            <a:avLst/>
            <a:gdLst/>
            <a:ahLst/>
            <a:cxnLst/>
            <a:rect l="l" t="t" r="r" b="b"/>
            <a:pathLst>
              <a:path w="1028700" h="1028700">
                <a:moveTo>
                  <a:pt x="1028700" y="0"/>
                </a:moveTo>
                <a:lnTo>
                  <a:pt x="0" y="0"/>
                </a:lnTo>
                <a:lnTo>
                  <a:pt x="0" y="1028700"/>
                </a:lnTo>
                <a:lnTo>
                  <a:pt x="1028700" y="1028700"/>
                </a:lnTo>
                <a:lnTo>
                  <a:pt x="102870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AutoShape 3"/>
          <p:cNvSpPr/>
          <p:nvPr/>
        </p:nvSpPr>
        <p:spPr>
          <a:xfrm rot="5400000">
            <a:off x="-3605352" y="5652265"/>
            <a:ext cx="9258579" cy="0"/>
          </a:xfrm>
          <a:prstGeom prst="line">
            <a:avLst/>
          </a:prstGeom>
          <a:ln w="9525" cap="flat">
            <a:solidFill>
              <a:srgbClr val="2D2D2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 rot="-10800000">
            <a:off x="1028700" y="1008688"/>
            <a:ext cx="17259300" cy="0"/>
          </a:xfrm>
          <a:prstGeom prst="line">
            <a:avLst/>
          </a:prstGeom>
          <a:ln w="9525" cap="flat">
            <a:solidFill>
              <a:srgbClr val="2D2D2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TextBox 5"/>
          <p:cNvSpPr txBox="1"/>
          <p:nvPr/>
        </p:nvSpPr>
        <p:spPr>
          <a:xfrm>
            <a:off x="1318306" y="1528897"/>
            <a:ext cx="14343935" cy="10794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000"/>
              </a:lnSpc>
            </a:pPr>
            <a:r>
              <a:rPr lang="en-US" sz="8000">
                <a:solidFill>
                  <a:srgbClr val="2D2D2D"/>
                </a:solidFill>
                <a:ea typeface="210 네버랜드 Bold"/>
              </a:rPr>
              <a:t>역할 분담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409871" y="3160855"/>
            <a:ext cx="16425762" cy="62933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99"/>
              </a:lnSpc>
            </a:pPr>
            <a:endParaRPr dirty="0"/>
          </a:p>
          <a:p>
            <a:pPr>
              <a:lnSpc>
                <a:spcPts val="2499"/>
              </a:lnSpc>
            </a:pPr>
            <a:endParaRPr dirty="0"/>
          </a:p>
          <a:p>
            <a:pPr>
              <a:lnSpc>
                <a:spcPts val="3999"/>
              </a:lnSpc>
            </a:pPr>
            <a:r>
              <a:rPr lang="en-US" sz="3999" dirty="0" err="1">
                <a:solidFill>
                  <a:srgbClr val="2D2D2D"/>
                </a:solidFill>
                <a:latin typeface="210 네버랜드"/>
                <a:ea typeface="210 네버랜드"/>
              </a:rPr>
              <a:t>김종권</a:t>
            </a:r>
            <a:r>
              <a:rPr lang="en-US" sz="3999" dirty="0">
                <a:solidFill>
                  <a:srgbClr val="2D2D2D"/>
                </a:solidFill>
                <a:latin typeface="210 네버랜드"/>
                <a:ea typeface="210 네버랜드"/>
              </a:rPr>
              <a:t> : </a:t>
            </a:r>
            <a:r>
              <a:rPr lang="en-US" sz="3999" dirty="0" err="1">
                <a:solidFill>
                  <a:srgbClr val="2D2D2D"/>
                </a:solidFill>
                <a:latin typeface="210 네버랜드"/>
                <a:ea typeface="210 네버랜드"/>
              </a:rPr>
              <a:t>레벨</a:t>
            </a:r>
            <a:r>
              <a:rPr lang="en-US" sz="3999" dirty="0">
                <a:solidFill>
                  <a:srgbClr val="2D2D2D"/>
                </a:solidFill>
                <a:latin typeface="210 네버랜드"/>
                <a:ea typeface="210 네버랜드"/>
              </a:rPr>
              <a:t> </a:t>
            </a:r>
            <a:r>
              <a:rPr lang="en-US" sz="3999" dirty="0" err="1">
                <a:solidFill>
                  <a:srgbClr val="2D2D2D"/>
                </a:solidFill>
                <a:latin typeface="210 네버랜드"/>
                <a:ea typeface="210 네버랜드"/>
              </a:rPr>
              <a:t>디자인</a:t>
            </a:r>
            <a:r>
              <a:rPr lang="en-US" sz="3999" dirty="0">
                <a:solidFill>
                  <a:srgbClr val="2D2D2D"/>
                </a:solidFill>
                <a:latin typeface="210 네버랜드"/>
                <a:ea typeface="210 네버랜드"/>
              </a:rPr>
              <a:t>, </a:t>
            </a:r>
            <a:r>
              <a:rPr lang="en-US" sz="3999" dirty="0" err="1">
                <a:solidFill>
                  <a:srgbClr val="2D2D2D"/>
                </a:solidFill>
                <a:latin typeface="210 네버랜드"/>
                <a:ea typeface="210 네버랜드"/>
              </a:rPr>
              <a:t>시각</a:t>
            </a:r>
            <a:r>
              <a:rPr lang="en-US" sz="3999" dirty="0">
                <a:solidFill>
                  <a:srgbClr val="2D2D2D"/>
                </a:solidFill>
                <a:latin typeface="210 네버랜드"/>
                <a:ea typeface="210 네버랜드"/>
              </a:rPr>
              <a:t> </a:t>
            </a:r>
            <a:r>
              <a:rPr lang="en-US" sz="3999" dirty="0" err="1">
                <a:solidFill>
                  <a:srgbClr val="2D2D2D"/>
                </a:solidFill>
                <a:latin typeface="210 네버랜드"/>
                <a:ea typeface="210 네버랜드"/>
              </a:rPr>
              <a:t>구현</a:t>
            </a:r>
            <a:endParaRPr lang="en-US" sz="3999" dirty="0">
              <a:solidFill>
                <a:srgbClr val="2D2D2D"/>
              </a:solidFill>
              <a:latin typeface="210 네버랜드"/>
              <a:ea typeface="210 네버랜드"/>
            </a:endParaRPr>
          </a:p>
          <a:p>
            <a:pPr>
              <a:lnSpc>
                <a:spcPts val="3999"/>
              </a:lnSpc>
            </a:pPr>
            <a:endParaRPr lang="en-US" sz="3999" dirty="0">
              <a:solidFill>
                <a:srgbClr val="2D2D2D"/>
              </a:solidFill>
              <a:latin typeface="210 네버랜드"/>
              <a:ea typeface="210 네버랜드"/>
            </a:endParaRPr>
          </a:p>
          <a:p>
            <a:pPr>
              <a:lnSpc>
                <a:spcPts val="3999"/>
              </a:lnSpc>
            </a:pPr>
            <a:endParaRPr lang="en-US" sz="3999" dirty="0">
              <a:solidFill>
                <a:srgbClr val="2D2D2D"/>
              </a:solidFill>
              <a:latin typeface="210 네버랜드"/>
              <a:ea typeface="210 네버랜드"/>
            </a:endParaRPr>
          </a:p>
          <a:p>
            <a:pPr>
              <a:lnSpc>
                <a:spcPts val="3999"/>
              </a:lnSpc>
            </a:pPr>
            <a:r>
              <a:rPr lang="en-US" sz="3999" dirty="0">
                <a:solidFill>
                  <a:srgbClr val="2D2D2D"/>
                </a:solidFill>
                <a:latin typeface="210 네버랜드"/>
                <a:ea typeface="210 네버랜드"/>
              </a:rPr>
              <a:t>송재현 : 맵 </a:t>
            </a:r>
            <a:r>
              <a:rPr lang="en-US" sz="3999" dirty="0" err="1">
                <a:solidFill>
                  <a:srgbClr val="2D2D2D"/>
                </a:solidFill>
                <a:latin typeface="210 네버랜드"/>
                <a:ea typeface="210 네버랜드"/>
              </a:rPr>
              <a:t>구현</a:t>
            </a:r>
            <a:r>
              <a:rPr lang="en-US" sz="3999" dirty="0">
                <a:solidFill>
                  <a:srgbClr val="2D2D2D"/>
                </a:solidFill>
                <a:latin typeface="210 네버랜드"/>
                <a:ea typeface="210 네버랜드"/>
              </a:rPr>
              <a:t>, </a:t>
            </a:r>
            <a:r>
              <a:rPr lang="en-US" sz="3999" dirty="0" err="1">
                <a:solidFill>
                  <a:srgbClr val="2D2D2D"/>
                </a:solidFill>
                <a:latin typeface="210 네버랜드"/>
                <a:ea typeface="210 네버랜드"/>
              </a:rPr>
              <a:t>청각</a:t>
            </a:r>
            <a:r>
              <a:rPr lang="en-US" sz="3999" dirty="0">
                <a:solidFill>
                  <a:srgbClr val="2D2D2D"/>
                </a:solidFill>
                <a:latin typeface="210 네버랜드"/>
                <a:ea typeface="210 네버랜드"/>
              </a:rPr>
              <a:t> </a:t>
            </a:r>
            <a:r>
              <a:rPr lang="en-US" sz="3999" dirty="0" err="1">
                <a:solidFill>
                  <a:srgbClr val="2D2D2D"/>
                </a:solidFill>
                <a:latin typeface="210 네버랜드"/>
                <a:ea typeface="210 네버랜드"/>
              </a:rPr>
              <a:t>구현</a:t>
            </a:r>
            <a:endParaRPr lang="en-US" sz="3999" dirty="0">
              <a:solidFill>
                <a:srgbClr val="2D2D2D"/>
              </a:solidFill>
              <a:latin typeface="210 네버랜드"/>
              <a:ea typeface="210 네버랜드"/>
            </a:endParaRPr>
          </a:p>
          <a:p>
            <a:pPr>
              <a:lnSpc>
                <a:spcPts val="2499"/>
              </a:lnSpc>
            </a:pPr>
            <a:endParaRPr lang="en-US" sz="3999" dirty="0">
              <a:solidFill>
                <a:srgbClr val="2D2D2D"/>
              </a:solidFill>
              <a:latin typeface="210 네버랜드"/>
              <a:ea typeface="210 네버랜드"/>
            </a:endParaRPr>
          </a:p>
          <a:p>
            <a:pPr>
              <a:lnSpc>
                <a:spcPts val="2499"/>
              </a:lnSpc>
            </a:pPr>
            <a:endParaRPr lang="en-US" sz="3999" dirty="0">
              <a:solidFill>
                <a:srgbClr val="2D2D2D"/>
              </a:solidFill>
              <a:latin typeface="210 네버랜드"/>
              <a:ea typeface="210 네버랜드"/>
            </a:endParaRPr>
          </a:p>
          <a:p>
            <a:pPr>
              <a:lnSpc>
                <a:spcPts val="2499"/>
              </a:lnSpc>
            </a:pPr>
            <a:endParaRPr lang="en-US" sz="3999" dirty="0">
              <a:solidFill>
                <a:srgbClr val="2D2D2D"/>
              </a:solidFill>
              <a:latin typeface="210 네버랜드"/>
              <a:ea typeface="210 네버랜드"/>
            </a:endParaRPr>
          </a:p>
          <a:p>
            <a:pPr>
              <a:lnSpc>
                <a:spcPts val="2499"/>
              </a:lnSpc>
            </a:pPr>
            <a:endParaRPr lang="en-US" sz="3999" dirty="0">
              <a:solidFill>
                <a:srgbClr val="2D2D2D"/>
              </a:solidFill>
              <a:latin typeface="210 네버랜드"/>
              <a:ea typeface="210 네버랜드"/>
            </a:endParaRPr>
          </a:p>
          <a:p>
            <a:pPr>
              <a:lnSpc>
                <a:spcPts val="2499"/>
              </a:lnSpc>
            </a:pPr>
            <a:endParaRPr lang="en-US" sz="3999" dirty="0">
              <a:solidFill>
                <a:srgbClr val="2D2D2D"/>
              </a:solidFill>
              <a:latin typeface="210 네버랜드"/>
              <a:ea typeface="210 네버랜드"/>
            </a:endParaRPr>
          </a:p>
          <a:p>
            <a:pPr>
              <a:lnSpc>
                <a:spcPts val="2499"/>
              </a:lnSpc>
            </a:pPr>
            <a:endParaRPr lang="en-US" sz="3999" dirty="0">
              <a:solidFill>
                <a:srgbClr val="2D2D2D"/>
              </a:solidFill>
              <a:latin typeface="210 네버랜드"/>
              <a:ea typeface="210 네버랜드"/>
            </a:endParaRPr>
          </a:p>
          <a:p>
            <a:pPr>
              <a:lnSpc>
                <a:spcPts val="2499"/>
              </a:lnSpc>
            </a:pPr>
            <a:endParaRPr lang="en-US" sz="3999" dirty="0">
              <a:solidFill>
                <a:srgbClr val="2D2D2D"/>
              </a:solidFill>
              <a:latin typeface="210 네버랜드"/>
              <a:ea typeface="210 네버랜드"/>
            </a:endParaRPr>
          </a:p>
          <a:p>
            <a:pPr>
              <a:lnSpc>
                <a:spcPts val="2499"/>
              </a:lnSpc>
            </a:pPr>
            <a:endParaRPr lang="en-US" sz="3999" dirty="0">
              <a:solidFill>
                <a:srgbClr val="2D2D2D"/>
              </a:solidFill>
              <a:latin typeface="210 네버랜드"/>
              <a:ea typeface="210 네버랜드"/>
            </a:endParaRPr>
          </a:p>
          <a:p>
            <a:pPr>
              <a:lnSpc>
                <a:spcPts val="2499"/>
              </a:lnSpc>
            </a:pPr>
            <a:endParaRPr lang="en-US" sz="3999" dirty="0">
              <a:solidFill>
                <a:srgbClr val="2D2D2D"/>
              </a:solidFill>
              <a:latin typeface="210 네버랜드"/>
              <a:ea typeface="210 네버랜드"/>
            </a:endParaRPr>
          </a:p>
          <a:p>
            <a:pPr>
              <a:lnSpc>
                <a:spcPts val="2499"/>
              </a:lnSpc>
            </a:pPr>
            <a:endParaRPr lang="en-US" sz="3999" dirty="0">
              <a:solidFill>
                <a:srgbClr val="2D2D2D"/>
              </a:solidFill>
              <a:latin typeface="210 네버랜드"/>
              <a:ea typeface="210 네버랜드"/>
            </a:endParaRPr>
          </a:p>
          <a:p>
            <a:pPr>
              <a:lnSpc>
                <a:spcPts val="2499"/>
              </a:lnSpc>
            </a:pPr>
            <a:endParaRPr lang="en-US" sz="3999" dirty="0">
              <a:solidFill>
                <a:srgbClr val="2D2D2D"/>
              </a:solidFill>
              <a:latin typeface="210 네버랜드"/>
              <a:ea typeface="210 네버랜드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651</TotalTime>
  <Words>169</Words>
  <Application>Microsoft Office PowerPoint</Application>
  <PresentationFormat>사용자 지정</PresentationFormat>
  <Paragraphs>82</Paragraphs>
  <Slides>6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12" baseType="lpstr">
      <vt:lpstr>210 네버랜드 Bold</vt:lpstr>
      <vt:lpstr>맑은 고딕</vt:lpstr>
      <vt:lpstr>210 네버랜드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notebook</dc:title>
  <cp:lastModifiedBy>재현 송</cp:lastModifiedBy>
  <cp:revision>3</cp:revision>
  <dcterms:created xsi:type="dcterms:W3CDTF">2006-08-16T00:00:00Z</dcterms:created>
  <dcterms:modified xsi:type="dcterms:W3CDTF">2024-04-18T01:03:33Z</dcterms:modified>
  <dc:identifier>DAGBQnLbthE</dc:identifier>
</cp:coreProperties>
</file>